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72" r:id="rId9"/>
    <p:sldId id="265" r:id="rId10"/>
    <p:sldId id="270" r:id="rId11"/>
    <p:sldId id="271" r:id="rId12"/>
    <p:sldId id="263" r:id="rId13"/>
    <p:sldId id="262" r:id="rId14"/>
    <p:sldId id="273" r:id="rId15"/>
    <p:sldId id="267" r:id="rId16"/>
    <p:sldId id="266" r:id="rId1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50185" autoAdjust="0"/>
  </p:normalViewPr>
  <p:slideViewPr>
    <p:cSldViewPr snapToObjects="1">
      <p:cViewPr varScale="1">
        <p:scale>
          <a:sx n="146" d="100"/>
          <a:sy n="146" d="100"/>
        </p:scale>
        <p:origin x="-21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D46F-8579-F241-8FCE-E40527D4552D}" type="datetime1">
              <a:rPr lang="en-US" smtClean="0"/>
              <a:t>15/08/17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1C630-91CB-794E-B553-316E8E339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0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BD1D-CA41-7442-B310-048BA4BC7E53}" type="datetime1">
              <a:rPr lang="en-US" smtClean="0"/>
              <a:t>15/08/17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5C88A-3AB3-7F45-90B4-7B14D29B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67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5C88A-3AB3-7F45-90B4-7B14D29B5E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ermibooth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fermi_logo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63" y="0"/>
            <a:ext cx="105727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8200" y="2130425"/>
            <a:ext cx="3810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400" y="3886200"/>
            <a:ext cx="36576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17988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34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5" y="100013"/>
            <a:ext cx="1997075" cy="6184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475" y="100013"/>
            <a:ext cx="5842000" cy="6184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448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087E6-E752-5947-9713-64ECD713FC7B}" type="datetime1">
              <a:rPr lang="en-US" smtClean="0"/>
              <a:t>15/08/17</a:t>
            </a:fld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12E0E-63F5-5047-8C96-E7D637464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448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70961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475" y="1257300"/>
            <a:ext cx="3919538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7413" y="1257300"/>
            <a:ext cx="3919537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3AB7F-6974-3D4B-AA2D-73CEF2EC2FAF}" type="datetime1">
              <a:rPr lang="en-US" smtClean="0"/>
              <a:t>15/08/17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3C8D7-9C1B-B146-B907-C9F06FEFC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2456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62269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382A4-A93F-7542-ADD3-9C66D6CAD18E}" type="datetime1">
              <a:rPr lang="en-US" smtClean="0"/>
              <a:t>15/08/17</a:t>
            </a:fld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E3483-3D05-DF46-AA4A-FA1E8F96B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26926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6DBBC-2186-0046-A669-219E0F5B10F1}" type="datetime1">
              <a:rPr lang="en-US" smtClean="0"/>
              <a:t>15/08/17</a:t>
            </a:fld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34A76-F4C8-9540-A054-640AD92901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78092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A2663-AA9B-9C45-8B9A-34CAF2BA0713}" type="datetime1">
              <a:rPr lang="en-US" smtClean="0"/>
              <a:t>15/08/17</a:t>
            </a:fld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E47BE-A181-764D-B6C7-018788F5C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5598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9EA3C-9AEE-EB4D-86B0-AFCAF7A64C09}" type="datetime1">
              <a:rPr lang="en-US" smtClean="0"/>
              <a:t>15/08/17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F670E-194E-E842-94EC-1A6E341B8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6292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94878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0"/>
            <a:ext cx="1152525" cy="1131888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0300" y="100013"/>
            <a:ext cx="68707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5475" y="1257300"/>
            <a:ext cx="7991475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1173163" y="817563"/>
            <a:ext cx="6827837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0" name="Picture 22" descr="fermi_logo_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252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625475" y="64008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4C4EE88C-2E60-B84B-8839-AC387F03A942}" type="datetime1">
              <a:rPr lang="en-US" smtClean="0"/>
              <a:t>15/08/17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FCE8D597-EDFA-8B44-80BB-7FA4171DD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3" r:id="rId2"/>
    <p:sldLayoutId id="2147483700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1" r:id="rId9"/>
    <p:sldLayoutId id="2147483702" r:id="rId10"/>
    <p:sldLayoutId id="2147483703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rgbClr val="0033CC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rgbClr val="FF0000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46" TargetMode="External"/><Relationship Id="rId4" Type="http://schemas.openxmlformats.org/officeDocument/2006/relationships/hyperlink" Target="https://arxiv.org/abs/1704.03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407.79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3910" TargetMode="External"/><Relationship Id="rId4" Type="http://schemas.openxmlformats.org/officeDocument/2006/relationships/hyperlink" Target="https://arxiv.org/abs/1602.07246" TargetMode="External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/>
          <p:cNvSpPr>
            <a:spLocks noGrp="1"/>
          </p:cNvSpPr>
          <p:nvPr>
            <p:ph type="ctrTitle"/>
          </p:nvPr>
        </p:nvSpPr>
        <p:spPr>
          <a:xfrm>
            <a:off x="4724400" y="1196752"/>
            <a:ext cx="38100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</a:rPr>
              <a:t>A study of the </a:t>
            </a:r>
            <a:r>
              <a:rPr lang="en-US" i="1" dirty="0" smtClean="0">
                <a:latin typeface="Arial" charset="0"/>
              </a:rPr>
              <a:t>Fermi</a:t>
            </a:r>
            <a:r>
              <a:rPr lang="en-US" dirty="0" smtClean="0">
                <a:latin typeface="Arial" charset="0"/>
              </a:rPr>
              <a:t> bubbles near the Galactic plane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18"/>
          <p:cNvSpPr>
            <a:spLocks noGrp="1"/>
          </p:cNvSpPr>
          <p:nvPr>
            <p:ph type="subTitle" idx="1"/>
          </p:nvPr>
        </p:nvSpPr>
        <p:spPr>
          <a:xfrm>
            <a:off x="4724400" y="3068960"/>
            <a:ext cx="3657600" cy="1752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Dmitry </a:t>
            </a:r>
            <a:r>
              <a:rPr lang="en-US" dirty="0" err="1" smtClean="0">
                <a:latin typeface="Arial" charset="0"/>
              </a:rPr>
              <a:t>Malyshev</a:t>
            </a:r>
            <a:r>
              <a:rPr lang="en-US" dirty="0" smtClean="0">
                <a:latin typeface="Arial" charset="0"/>
              </a:rPr>
              <a:t>,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Laura </a:t>
            </a:r>
            <a:r>
              <a:rPr lang="en-US" dirty="0" err="1" smtClean="0">
                <a:latin typeface="Arial" charset="0"/>
              </a:rPr>
              <a:t>Herold</a:t>
            </a:r>
            <a:endParaRPr lang="en-US" dirty="0" smtClean="0">
              <a:latin typeface="Arial" charset="0"/>
            </a:endParaRPr>
          </a:p>
        </p:txBody>
      </p:sp>
      <p:sp>
        <p:nvSpPr>
          <p:cNvPr id="4" name="Subtitle 18"/>
          <p:cNvSpPr txBox="1">
            <a:spLocks/>
          </p:cNvSpPr>
          <p:nvPr/>
        </p:nvSpPr>
        <p:spPr bwMode="auto">
          <a:xfrm>
            <a:off x="4343400" y="5892800"/>
            <a:ext cx="443169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0033CC"/>
                </a:solidFill>
                <a:latin typeface="+mn-lt"/>
                <a:ea typeface="ＭＳ Ｐゴシック" pitchFamily="-112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FF0000"/>
                </a:solidFill>
                <a:latin typeface="+mn-lt"/>
                <a:ea typeface="ＭＳ Ｐゴシック" pitchFamily="-112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dirty="0" smtClean="0">
                <a:latin typeface="Arial" charset="0"/>
              </a:rPr>
              <a:t>Fermi LAT diffuse meeting</a:t>
            </a:r>
          </a:p>
          <a:p>
            <a:r>
              <a:rPr lang="en-US" dirty="0" smtClean="0">
                <a:latin typeface="Arial" charset="0"/>
              </a:rPr>
              <a:t>August 15, 2017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GALPROP model + </a:t>
            </a:r>
            <a:r>
              <a:rPr lang="en-US" dirty="0"/>
              <a:t>PS </a:t>
            </a:r>
            <a:r>
              <a:rPr lang="en-US" dirty="0" smtClean="0"/>
              <a:t>refitting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r>
              <a:rPr lang="en-US" dirty="0" smtClean="0"/>
              <a:t>Same analysis as in the Pass 8 GC excess study (Sample model)</a:t>
            </a:r>
          </a:p>
          <a:p>
            <a:r>
              <a:rPr lang="en-US" dirty="0" smtClean="0"/>
              <a:t>Templates:</a:t>
            </a:r>
          </a:p>
          <a:p>
            <a:pPr lvl="1"/>
            <a:r>
              <a:rPr lang="en-US" dirty="0" smtClean="0"/>
              <a:t>Gas correlated (π</a:t>
            </a:r>
            <a:r>
              <a:rPr lang="en-US" baseline="30000" dirty="0" smtClean="0"/>
              <a:t>0</a:t>
            </a:r>
            <a:r>
              <a:rPr lang="en-US" dirty="0" smtClean="0"/>
              <a:t> and </a:t>
            </a:r>
            <a:r>
              <a:rPr lang="en-US" dirty="0" err="1" smtClean="0"/>
              <a:t>brems</a:t>
            </a:r>
            <a:r>
              <a:rPr lang="en-US" dirty="0" smtClean="0"/>
              <a:t>) in 5 rings</a:t>
            </a:r>
          </a:p>
          <a:p>
            <a:pPr lvl="1"/>
            <a:r>
              <a:rPr lang="en-US" dirty="0" smtClean="0"/>
              <a:t>IC in 3 components corresponding to IR, starlight, CMB</a:t>
            </a:r>
          </a:p>
          <a:p>
            <a:pPr lvl="1"/>
            <a:r>
              <a:rPr lang="en-US" dirty="0" smtClean="0"/>
              <a:t>Geometric Loop I, Sun, Moon, Isotropic</a:t>
            </a:r>
          </a:p>
          <a:p>
            <a:pPr lvl="1"/>
            <a:r>
              <a:rPr lang="en-US" dirty="0" smtClean="0"/>
              <a:t>Bubbles at |b| &gt; 10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GC excess (</a:t>
            </a:r>
            <a:r>
              <a:rPr lang="en-US" dirty="0" err="1" smtClean="0"/>
              <a:t>gNFW</a:t>
            </a:r>
            <a:r>
              <a:rPr lang="en-US" dirty="0" smtClean="0"/>
              <a:t> template)</a:t>
            </a:r>
          </a:p>
          <a:p>
            <a:pPr lvl="1"/>
            <a:r>
              <a:rPr lang="en-US" dirty="0" smtClean="0"/>
              <a:t>3FGL point source + </a:t>
            </a:r>
            <a:r>
              <a:rPr lang="en-US" dirty="0" smtClean="0">
                <a:solidFill>
                  <a:srgbClr val="FF0000"/>
                </a:solidFill>
              </a:rPr>
              <a:t>refit 40 brightest within R = 10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dirty="0"/>
          </a:p>
          <a:p>
            <a:pPr lvl="1"/>
            <a:r>
              <a:rPr lang="en-US" dirty="0" smtClean="0"/>
              <a:t>Mask 200 brightest PS outside R = 10</a:t>
            </a:r>
            <a:r>
              <a:rPr lang="en-US" baseline="30000" dirty="0" smtClean="0"/>
              <a:t>o</a:t>
            </a:r>
            <a:endParaRPr lang="en-US" dirty="0" smtClean="0"/>
          </a:p>
          <a:p>
            <a:r>
              <a:rPr lang="en-US" dirty="0" smtClean="0"/>
              <a:t>Fit independently in energy bins up to 600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2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GALPROP r</a:t>
            </a:r>
            <a:r>
              <a:rPr lang="en-US" dirty="0" smtClean="0"/>
              <a:t>esidual </a:t>
            </a:r>
            <a:r>
              <a:rPr lang="en-US" dirty="0" smtClean="0"/>
              <a:t>+ </a:t>
            </a:r>
            <a:r>
              <a:rPr lang="en-US" dirty="0" smtClean="0"/>
              <a:t>bubbles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980728"/>
            <a:ext cx="7991475" cy="864096"/>
          </a:xfrm>
        </p:spPr>
        <p:txBody>
          <a:bodyPr/>
          <a:lstStyle/>
          <a:p>
            <a:r>
              <a:rPr lang="en-US" dirty="0" smtClean="0"/>
              <a:t>Residual + bubbles + GC excess:</a:t>
            </a:r>
          </a:p>
          <a:p>
            <a:pPr lvl="1"/>
            <a:r>
              <a:rPr lang="en-US" dirty="0" smtClean="0"/>
              <a:t>NB: there is no PS mask within R = 10</a:t>
            </a:r>
            <a:r>
              <a:rPr lang="en-US" baseline="30000" dirty="0" smtClean="0"/>
              <a:t>o</a:t>
            </a:r>
            <a:r>
              <a:rPr lang="en-US" dirty="0" smtClean="0"/>
              <a:t> from the </a:t>
            </a:r>
            <a:r>
              <a:rPr lang="en-US" dirty="0" smtClean="0"/>
              <a:t>GC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 descr="Source_refit_3FGL_40PS_resid_signal_bubbles_flux_highlowE_h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" y="1773824"/>
            <a:ext cx="4355976" cy="2768749"/>
          </a:xfrm>
          <a:prstGeom prst="rect">
            <a:avLst/>
          </a:prstGeom>
        </p:spPr>
      </p:pic>
      <p:pic>
        <p:nvPicPr>
          <p:cNvPr id="6" name="Picture 5" descr="Source_refit_3FGL_40PS_resid_signal_bubbles_flux_highhighE_h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35" y="4477971"/>
            <a:ext cx="3744416" cy="2380029"/>
          </a:xfrm>
          <a:prstGeom prst="rect">
            <a:avLst/>
          </a:prstGeom>
        </p:spPr>
      </p:pic>
      <p:pic>
        <p:nvPicPr>
          <p:cNvPr id="9" name="Picture 8" descr="Source_refit_3FGL_40PS_resid_signal_bubbles_flux_highmediumE_h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44824"/>
            <a:ext cx="4142637" cy="26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56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Latitude profiles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1" name="Picture 10" descr="Profiles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83" y="1017540"/>
            <a:ext cx="4668011" cy="3501008"/>
          </a:xfrm>
          <a:prstGeom prst="rect">
            <a:avLst/>
          </a:prstGeom>
        </p:spPr>
      </p:pic>
      <p:sp>
        <p:nvSpPr>
          <p:cNvPr id="12" name="CustomShape 4"/>
          <p:cNvSpPr/>
          <p:nvPr/>
        </p:nvSpPr>
        <p:spPr>
          <a:xfrm>
            <a:off x="576360" y="4896000"/>
            <a:ext cx="7990560" cy="16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Models agree well (on southern hemisphere)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Northern hemisphere: large amount of gas-correlated emission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Left-right asymmetry in the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Left-right asymmetry in the models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Boxes model as baseline model?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2"/>
          <p:cNvSpPr/>
          <p:nvPr/>
        </p:nvSpPr>
        <p:spPr>
          <a:xfrm>
            <a:off x="1251000" y="4453560"/>
            <a:ext cx="702828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Longitude profiles east and west of GC (-10° &lt; l &lt; 10°)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 descr="Profiles_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26" y="1017541"/>
            <a:ext cx="4655440" cy="34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 in the Galactic plane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2" name="Picture 11" descr="SED_all_left-right__l=5_b=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" y="1051459"/>
            <a:ext cx="4610215" cy="3457661"/>
          </a:xfrm>
          <a:prstGeom prst="rect">
            <a:avLst/>
          </a:prstGeom>
        </p:spPr>
      </p:pic>
      <p:pic>
        <p:nvPicPr>
          <p:cNvPr id="11" name="Picture 10" descr="SED_all_left-right__l=-5_b=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54" y="1054426"/>
            <a:ext cx="4606258" cy="3454694"/>
          </a:xfrm>
          <a:prstGeom prst="rect">
            <a:avLst/>
          </a:prstGeom>
        </p:spPr>
      </p:pic>
      <p:sp>
        <p:nvSpPr>
          <p:cNvPr id="7" name="CustomShape 3"/>
          <p:cNvSpPr/>
          <p:nvPr/>
        </p:nvSpPr>
        <p:spPr>
          <a:xfrm>
            <a:off x="557074" y="5086355"/>
            <a:ext cx="7990560" cy="16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Difference of data: west – east &gt; 0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Left-right asymmetry in models: harder spectrum west of GC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763000" y="4464000"/>
            <a:ext cx="436428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Spectra east and west of GC (-10° &lt; l &lt; 10°)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130400" y="100080"/>
            <a:ext cx="6869520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D43E2E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Timeline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DCFC005-2C92-44B6-8CB3-FE376A636BA6}" type="slidenum">
              <a:rPr lang="en-GB" sz="1200" b="1" strike="noStrike" spc="-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13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83831"/>
            <a:ext cx="8290184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End of September: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Finish analysis → </a:t>
            </a: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physics interpretation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: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fit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IC and π</a:t>
            </a:r>
            <a:r>
              <a:rPr lang="en-GB" sz="2200" b="1" spc="-1" baseline="30000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spectra,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particle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lifetimes,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total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energy output in terms of </a:t>
            </a:r>
            <a:r>
              <a:rPr lang="en-GB" sz="2200" b="1" spc="-1" dirty="0" err="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SNe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October:</a:t>
            </a:r>
            <a:r>
              <a:rPr lang="en-GB" sz="2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Present more results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End of October:</a:t>
            </a:r>
            <a:r>
              <a:rPr lang="en-GB" sz="2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Finish draft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6653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 slightly above the Galactic plane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67544" y="964357"/>
            <a:ext cx="7918384" cy="5895550"/>
            <a:chOff x="460624" y="964357"/>
            <a:chExt cx="7918384" cy="5895550"/>
          </a:xfrm>
        </p:grpSpPr>
        <p:pic>
          <p:nvPicPr>
            <p:cNvPr id="9" name="Picture 8" descr="SED_all_left-right__l=5_b=8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4" y="964357"/>
              <a:ext cx="3956083" cy="2967063"/>
            </a:xfrm>
            <a:prstGeom prst="rect">
              <a:avLst/>
            </a:prstGeom>
          </p:spPr>
        </p:pic>
        <p:pic>
          <p:nvPicPr>
            <p:cNvPr id="10" name="Picture 9" descr="SED_all_left-right__l=5_b=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4" y="3892845"/>
              <a:ext cx="3956083" cy="2967062"/>
            </a:xfrm>
            <a:prstGeom prst="rect">
              <a:avLst/>
            </a:prstGeom>
          </p:spPr>
        </p:pic>
        <p:pic>
          <p:nvPicPr>
            <p:cNvPr id="11" name="Picture 10" descr="SED_all_left-right__l=-5_b=4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72" y="3903134"/>
              <a:ext cx="3921236" cy="2940927"/>
            </a:xfrm>
            <a:prstGeom prst="rect">
              <a:avLst/>
            </a:prstGeom>
          </p:spPr>
        </p:pic>
        <p:pic>
          <p:nvPicPr>
            <p:cNvPr id="8" name="Picture 7" descr="SED_all_left-right__l=-5_b=8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964358"/>
              <a:ext cx="3951024" cy="296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015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 slightly below the Galactic plane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4" name="Picture 3" descr="SED_all_left-right__l=-5_b=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42" y="908721"/>
            <a:ext cx="3956083" cy="2967062"/>
          </a:xfrm>
          <a:prstGeom prst="rect">
            <a:avLst/>
          </a:prstGeom>
        </p:spPr>
      </p:pic>
      <p:pic>
        <p:nvPicPr>
          <p:cNvPr id="5" name="Picture 4" descr="SED_all_left-right__l=-5_b=-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42" y="3841001"/>
            <a:ext cx="3956083" cy="2967062"/>
          </a:xfrm>
          <a:prstGeom prst="rect">
            <a:avLst/>
          </a:prstGeom>
        </p:spPr>
      </p:pic>
      <p:pic>
        <p:nvPicPr>
          <p:cNvPr id="6" name="Picture 5" descr="SED_all_left-right__l=5_b=-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908720"/>
            <a:ext cx="3956083" cy="2967062"/>
          </a:xfrm>
          <a:prstGeom prst="rect">
            <a:avLst/>
          </a:prstGeom>
        </p:spPr>
      </p:pic>
      <p:pic>
        <p:nvPicPr>
          <p:cNvPr id="7" name="Picture 6" descr="SED_all_left-right__l=5_b=-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75782"/>
            <a:ext cx="3956083" cy="2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 about the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involved: </a:t>
            </a:r>
          </a:p>
          <a:p>
            <a:pPr lvl="1"/>
            <a:r>
              <a:rPr lang="en-US" dirty="0" err="1" smtClean="0"/>
              <a:t>Dima</a:t>
            </a:r>
            <a:r>
              <a:rPr lang="en-US" dirty="0" smtClean="0"/>
              <a:t> </a:t>
            </a:r>
            <a:r>
              <a:rPr lang="en-US" dirty="0" err="1" smtClean="0"/>
              <a:t>Malyshev</a:t>
            </a:r>
            <a:r>
              <a:rPr lang="en-US" dirty="0" smtClean="0"/>
              <a:t>, Laura </a:t>
            </a:r>
            <a:r>
              <a:rPr lang="en-US" dirty="0" err="1" smtClean="0"/>
              <a:t>Herold</a:t>
            </a:r>
            <a:endParaRPr lang="en-US" dirty="0"/>
          </a:p>
          <a:p>
            <a:r>
              <a:rPr lang="en-US" dirty="0" smtClean="0"/>
              <a:t>Category of project: II</a:t>
            </a:r>
          </a:p>
          <a:p>
            <a:pPr lvl="1"/>
            <a:r>
              <a:rPr lang="en-US" dirty="0" smtClean="0"/>
              <a:t>Follow up work on the bubbles</a:t>
            </a:r>
          </a:p>
          <a:p>
            <a:pPr lvl="1"/>
            <a:r>
              <a:rPr lang="en-US" dirty="0" smtClean="0"/>
              <a:t>Some results on the bubbles at low latitudes were already published in:</a:t>
            </a:r>
            <a:endParaRPr lang="en-US" dirty="0"/>
          </a:p>
          <a:p>
            <a:pPr lvl="2"/>
            <a:r>
              <a:rPr lang="en-US" dirty="0" smtClean="0"/>
              <a:t>the Fermi LAT diffuse paper (</a:t>
            </a:r>
            <a:r>
              <a:rPr lang="en-US" dirty="0" smtClean="0">
                <a:hlinkClick r:id="rId3"/>
              </a:rPr>
              <a:t>arxiv:1602.07246</a:t>
            </a:r>
            <a:r>
              <a:rPr lang="en-US" dirty="0" smtClean="0"/>
              <a:t>) </a:t>
            </a:r>
            <a:endParaRPr lang="en-US" dirty="0"/>
          </a:p>
          <a:p>
            <a:pPr lvl="2"/>
            <a:r>
              <a:rPr lang="en-US" dirty="0" smtClean="0"/>
              <a:t>the pass 8 GC analysis paper (</a:t>
            </a:r>
            <a:r>
              <a:rPr lang="en-US" dirty="0" smtClean="0">
                <a:hlinkClick r:id="rId4"/>
              </a:rPr>
              <a:t>arxiv:1704.03910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43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 of the Fermi bubbles</a:t>
            </a:r>
          </a:p>
          <a:p>
            <a:pPr lvl="1"/>
            <a:r>
              <a:rPr lang="en-US" dirty="0" smtClean="0"/>
              <a:t>AGN-like emission from </a:t>
            </a:r>
            <a:r>
              <a:rPr lang="en-US" dirty="0" err="1" smtClean="0"/>
              <a:t>Sgr</a:t>
            </a:r>
            <a:r>
              <a:rPr lang="en-US" dirty="0" smtClean="0"/>
              <a:t> A*</a:t>
            </a:r>
          </a:p>
          <a:p>
            <a:pPr lvl="2"/>
            <a:r>
              <a:rPr lang="en-US" dirty="0" smtClean="0"/>
              <a:t>Bubbles are expected to have an hour-glass shape centered at the GC</a:t>
            </a:r>
          </a:p>
          <a:p>
            <a:pPr lvl="1"/>
            <a:r>
              <a:rPr lang="en-US" dirty="0" smtClean="0"/>
              <a:t>Starburst / star formation</a:t>
            </a:r>
          </a:p>
          <a:p>
            <a:pPr lvl="2"/>
            <a:r>
              <a:rPr lang="en-US" dirty="0" smtClean="0"/>
              <a:t>Bubbles don’t need to be centered at the 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9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bubbles at high </a:t>
            </a:r>
            <a:r>
              <a:rPr lang="en-US" dirty="0" smtClean="0"/>
              <a:t>latitudes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Fermi LAT bubbles analysis paper (</a:t>
            </a:r>
            <a:r>
              <a:rPr lang="en-US" dirty="0" smtClean="0">
                <a:hlinkClick r:id="rId2"/>
              </a:rPr>
              <a:t>arxiv:1407.7905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Bubbles at latitudes |b| &gt; 10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Homogeneous spectrum with a cutoff around 100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r>
              <a:rPr lang="en-US" dirty="0" smtClean="0"/>
              <a:t>Homogeneous intensity + cocoon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f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83855"/>
            <a:ext cx="4104456" cy="3591399"/>
          </a:xfrm>
          <a:prstGeom prst="rect">
            <a:avLst/>
          </a:prstGeom>
        </p:spPr>
      </p:pic>
      <p:pic>
        <p:nvPicPr>
          <p:cNvPr id="6" name="Picture 5" descr="f22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04" y="3150835"/>
            <a:ext cx="4679783" cy="31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2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analysis near the Galactic </a:t>
            </a:r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Hints of a different behavior near the Galactic center</a:t>
            </a:r>
          </a:p>
          <a:p>
            <a:pPr lvl="1"/>
            <a:r>
              <a:rPr lang="en-US" dirty="0" smtClean="0"/>
              <a:t>No cutoff at high energies</a:t>
            </a:r>
          </a:p>
          <a:p>
            <a:pPr lvl="1"/>
            <a:r>
              <a:rPr lang="en-US" dirty="0" smtClean="0"/>
              <a:t>Higher intensity near the GC</a:t>
            </a:r>
          </a:p>
          <a:p>
            <a:pPr lvl="1"/>
            <a:r>
              <a:rPr lang="en-US" dirty="0" smtClean="0"/>
              <a:t>Displaced from the GC to the right (negative longitudes)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 descr="Screen Shot 2017-08-09 at 18.2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3068434"/>
            <a:ext cx="1872207" cy="23735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820" y="602076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Pass 8 GC analysis Ackermann et al (2017) </a:t>
            </a:r>
          </a:p>
          <a:p>
            <a:r>
              <a:rPr lang="en-US" sz="1400" dirty="0" smtClean="0">
                <a:hlinkClick r:id="rId3"/>
              </a:rPr>
              <a:t>arxiv</a:t>
            </a:r>
            <a:r>
              <a:rPr lang="en-US" sz="1400" dirty="0">
                <a:hlinkClick r:id="rId3"/>
              </a:rPr>
              <a:t>:</a:t>
            </a:r>
            <a:r>
              <a:rPr lang="en-US" sz="1400" dirty="0" smtClean="0">
                <a:hlinkClick r:id="rId3"/>
              </a:rPr>
              <a:t>1704.03910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5869721"/>
            <a:ext cx="2221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Fermi LAT diffuse model</a:t>
            </a:r>
          </a:p>
          <a:p>
            <a:r>
              <a:rPr lang="en-US" sz="1400" dirty="0" err="1" smtClean="0">
                <a:solidFill>
                  <a:srgbClr val="800000"/>
                </a:solidFill>
              </a:rPr>
              <a:t>Acero</a:t>
            </a:r>
            <a:r>
              <a:rPr lang="en-US" sz="1400" dirty="0" smtClean="0">
                <a:solidFill>
                  <a:srgbClr val="800000"/>
                </a:solidFill>
              </a:rPr>
              <a:t> et al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smtClean="0">
                <a:solidFill>
                  <a:srgbClr val="800000"/>
                </a:solidFill>
              </a:rPr>
              <a:t>(2016) </a:t>
            </a:r>
            <a:r>
              <a:rPr lang="en-US" sz="1400" dirty="0">
                <a:solidFill>
                  <a:srgbClr val="800000"/>
                </a:solidFill>
                <a:hlinkClick r:id="rId4"/>
              </a:rPr>
              <a:t>arxiv:1602.07246</a:t>
            </a:r>
            <a:endParaRPr lang="en-US" sz="1400" dirty="0">
              <a:solidFill>
                <a:srgbClr val="800000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f7b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867113"/>
            <a:ext cx="2300610" cy="3002608"/>
          </a:xfrm>
          <a:prstGeom prst="rect">
            <a:avLst/>
          </a:prstGeom>
        </p:spPr>
      </p:pic>
      <p:pic>
        <p:nvPicPr>
          <p:cNvPr id="10" name="Picture 9" descr="f13a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49205"/>
            <a:ext cx="3456162" cy="25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17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selection: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Pass 8 Source class (relatively small area)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8 years (August 4, </a:t>
            </a:r>
            <a:r>
              <a:rPr lang="en-US" dirty="0" smtClean="0">
                <a:solidFill>
                  <a:schemeClr val="accent2"/>
                </a:solidFill>
              </a:rPr>
              <a:t>2008 - </a:t>
            </a:r>
            <a:r>
              <a:rPr lang="en-US" dirty="0" smtClean="0">
                <a:solidFill>
                  <a:schemeClr val="accent2"/>
                </a:solidFill>
              </a:rPr>
              <a:t>August 3, 2016)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Energies between 300 MeV – 1 </a:t>
            </a:r>
            <a:r>
              <a:rPr lang="en-US" dirty="0" err="1" smtClean="0">
                <a:solidFill>
                  <a:schemeClr val="accent2"/>
                </a:solidFill>
              </a:rPr>
              <a:t>TeV</a:t>
            </a:r>
            <a:r>
              <a:rPr lang="en-US" dirty="0" smtClean="0">
                <a:solidFill>
                  <a:schemeClr val="accent2"/>
                </a:solidFill>
              </a:rPr>
              <a:t> in 24 logarithmic energy bins</a:t>
            </a:r>
          </a:p>
          <a:p>
            <a:r>
              <a:rPr lang="en-US" dirty="0" err="1" smtClean="0">
                <a:solidFill>
                  <a:schemeClr val="accent2"/>
                </a:solidFill>
              </a:rPr>
              <a:t>HEALPix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pixelation</a:t>
            </a:r>
            <a:r>
              <a:rPr lang="en-US" dirty="0" smtClean="0">
                <a:solidFill>
                  <a:schemeClr val="accent2"/>
                </a:solidFill>
              </a:rPr>
              <a:t> order 7 (resolution 0.5°)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Analysis strategy</a:t>
            </a:r>
            <a:r>
              <a:rPr lang="en-US" dirty="0" smtClean="0"/>
              <a:t>: 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Models of the 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foreground</a:t>
            </a:r>
            <a:endParaRPr lang="en-US" dirty="0" smtClean="0"/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Baseline model: Low-energy Fermi data fitted to higher-energy data, advantage: very simple and not many assumptions necessary</a:t>
            </a:r>
            <a:endParaRPr lang="en-GB" sz="1800" b="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Comparison </a:t>
            </a:r>
            <a:r>
              <a:rPr lang="en-US" dirty="0" smtClean="0">
                <a:solidFill>
                  <a:srgbClr val="3333CC"/>
                </a:solidFill>
              </a:rPr>
              <a:t>with GALPROP model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7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low-</a:t>
            </a:r>
            <a:r>
              <a:rPr lang="en-US" smtClean="0"/>
              <a:t>energy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Components: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Low-energy Fermi data (600 MeV – 1.6 </a:t>
            </a:r>
            <a:r>
              <a:rPr lang="en-GB" spc="-1" dirty="0" err="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GeV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): </a:t>
            </a:r>
            <a:r>
              <a:rPr lang="en-GB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N</a:t>
            </a:r>
            <a:r>
              <a:rPr lang="en-GB" spc="-1" baseline="-25000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low</a:t>
            </a:r>
            <a:r>
              <a:rPr lang="en-GB" sz="1800" b="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GB" sz="1800" b="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  <a:sym typeface="Wingdings"/>
              </a:rPr>
              <a:t></a:t>
            </a: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spatial template of the foreground (IC + </a:t>
            </a:r>
            <a:r>
              <a:rPr lang="en-US" dirty="0">
                <a:solidFill>
                  <a:srgbClr val="3333CC"/>
                </a:solidFill>
              </a:rPr>
              <a:t>π</a:t>
            </a:r>
            <a:r>
              <a:rPr lang="en-US" baseline="30000" dirty="0">
                <a:solidFill>
                  <a:srgbClr val="3333CC"/>
                </a:solidFill>
              </a:rPr>
              <a:t>0</a:t>
            </a: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 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that has a softer spectrum than the bubbles</a:t>
            </a:r>
            <a:endParaRPr lang="en-GB" sz="1800" b="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Spatially constant component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: </a:t>
            </a:r>
            <a:r>
              <a:rPr lang="en-GB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Normalization of </a:t>
            </a:r>
            <a:r>
              <a:rPr lang="en-GB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N</a:t>
            </a:r>
            <a:r>
              <a:rPr lang="en-GB" spc="-1" baseline="-25000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low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and </a:t>
            </a:r>
            <a:r>
              <a:rPr lang="en-GB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are fitted to higher-energy data in 4° latitude stripes in each energy bin individually (</a:t>
            </a:r>
            <a:r>
              <a:rPr lang="en-GB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absorbs IC and extragalactic diffuse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Region of bubbles is excluded (-20° &lt; l &lt; 20°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200 brightest point sources are masked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ow</a:t>
            </a:r>
            <a:r>
              <a:rPr lang="en-US" dirty="0" smtClean="0"/>
              <a:t>-energy </a:t>
            </a:r>
            <a:r>
              <a:rPr lang="en-US" dirty="0" smtClean="0"/>
              <a:t>model residuals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 descr="LowE_0.6-1.6GeV_smallmask_bubblesexcl_highEsmooth_symmask_tot_highlow_h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38" y="1109138"/>
            <a:ext cx="4442771" cy="2823918"/>
          </a:xfrm>
          <a:prstGeom prst="rect">
            <a:avLst/>
          </a:prstGeom>
        </p:spPr>
      </p:pic>
      <p:pic>
        <p:nvPicPr>
          <p:cNvPr id="8" name="Picture 7" descr="LowE_0.6-1.6GeV_smallmask_bubblesexcl_highEsmooth_symmask_tot_highmedium_h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94" y="1109138"/>
            <a:ext cx="4442771" cy="2823918"/>
          </a:xfrm>
          <a:prstGeom prst="rect">
            <a:avLst/>
          </a:prstGeom>
        </p:spPr>
      </p:pic>
      <p:pic>
        <p:nvPicPr>
          <p:cNvPr id="6" name="Picture 5" descr="LowE_0.6-1.6GeV_smallmask_bubblesexcl_highEsmooth_symmask_tot_highhigh_h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29" y="3933056"/>
            <a:ext cx="4211960" cy="267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402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boxes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As before: </a:t>
            </a:r>
            <a:r>
              <a:rPr lang="en-US" dirty="0" err="1" smtClean="0">
                <a:solidFill>
                  <a:srgbClr val="FF0000"/>
                </a:solidFill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</a:rPr>
              <a:t>low</a:t>
            </a:r>
            <a:r>
              <a:rPr lang="en-US" sz="1400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</a:p>
          <a:p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Rectangles 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covering the Fermi bubbles (divided in east and west): </a:t>
            </a:r>
            <a:r>
              <a:rPr lang="en-GB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b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Normalization of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sym typeface="Wingdings"/>
              </a:rPr>
              <a:t>low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are fitted to higher-energy data in </a:t>
            </a:r>
            <a:r>
              <a:rPr lang="en-US" dirty="0" smtClean="0">
                <a:sym typeface="Wingdings"/>
              </a:rPr>
              <a:t>4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°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latitude stripes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Point sources are masked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 descr="Boxes_0.6-1.6GeV_smallmask_bubblesexcl_highEsmooth_symmask_with0stripe_medi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997550"/>
            <a:ext cx="4285456" cy="27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697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ermi_noBKG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Fermi_noBKG.pot</Template>
  <TotalTime>5189</TotalTime>
  <Words>663</Words>
  <Application>Microsoft Macintosh PowerPoint</Application>
  <PresentationFormat>On-screen Show (4:3)</PresentationFormat>
  <Paragraphs>129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Fermi_noBKG</vt:lpstr>
      <vt:lpstr>A study of the Fermi bubbles near the Galactic plane</vt:lpstr>
      <vt:lpstr>General information about the project</vt:lpstr>
      <vt:lpstr>Motivation</vt:lpstr>
      <vt:lpstr>Properties of the bubbles at high latitudes</vt:lpstr>
      <vt:lpstr>Previous analysis near the Galactic plane</vt:lpstr>
      <vt:lpstr>This analysis</vt:lpstr>
      <vt:lpstr>The low-energy model</vt:lpstr>
      <vt:lpstr>Low-energy model residuals</vt:lpstr>
      <vt:lpstr>The boxes model</vt:lpstr>
      <vt:lpstr>GALPROP model + PS refitting</vt:lpstr>
      <vt:lpstr>GALPROP residual + bubbles</vt:lpstr>
      <vt:lpstr>Latitude profiles</vt:lpstr>
      <vt:lpstr>Spectra in the Galactic plane</vt:lpstr>
      <vt:lpstr>PowerPoint Presentation</vt:lpstr>
      <vt:lpstr>Spectra slightly above the Galactic plane</vt:lpstr>
      <vt:lpstr>Spectra slightly below the Galactic plane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Omodei Nicola</dc:creator>
  <cp:lastModifiedBy>Laura</cp:lastModifiedBy>
  <cp:revision>78</cp:revision>
  <dcterms:created xsi:type="dcterms:W3CDTF">2009-10-20T16:37:35Z</dcterms:created>
  <dcterms:modified xsi:type="dcterms:W3CDTF">2017-08-15T08:53:41Z</dcterms:modified>
</cp:coreProperties>
</file>